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9"/>
  </p:notesMasterIdLst>
  <p:handoutMasterIdLst>
    <p:handoutMasterId r:id="rId20"/>
  </p:handoutMasterIdLst>
  <p:sldIdLst>
    <p:sldId id="275" r:id="rId2"/>
    <p:sldId id="257" r:id="rId3"/>
    <p:sldId id="276" r:id="rId4"/>
    <p:sldId id="277" r:id="rId5"/>
    <p:sldId id="278" r:id="rId6"/>
    <p:sldId id="279" r:id="rId7"/>
    <p:sldId id="280" r:id="rId8"/>
    <p:sldId id="272" r:id="rId9"/>
    <p:sldId id="285" r:id="rId10"/>
    <p:sldId id="282" r:id="rId11"/>
    <p:sldId id="273" r:id="rId12"/>
    <p:sldId id="283" r:id="rId13"/>
    <p:sldId id="266" r:id="rId14"/>
    <p:sldId id="284" r:id="rId15"/>
    <p:sldId id="274" r:id="rId16"/>
    <p:sldId id="271" r:id="rId17"/>
    <p:sldId id="28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86" d="100"/>
          <a:sy n="86" d="100"/>
        </p:scale>
        <p:origin x="13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92F0F6-55AF-4824-99CB-E83F101B1EC4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5D287EC6-F8B0-448E-8D55-DF322AE1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91372CAA-8BA2-4843-A4AF-2048CC06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CA9216A7-E69F-420F-8299-1B49C99B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3BEF5F-3C41-4C38-9C7F-2522CAC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Introdução ao</a:t>
            </a:r>
            <a:br>
              <a:rPr lang="en-US" dirty="0"/>
            </a:br>
            <a:r>
              <a:rPr lang="en-US" dirty="0"/>
              <a:t>HUB &amp;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 SANJAY e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Básicos da programação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3299C-D44E-4E58-9917-ED53DE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8"/>
          <a:stretch/>
        </p:blipFill>
        <p:spPr>
          <a:xfrm>
            <a:off x="1504029" y="1487680"/>
            <a:ext cx="5977486" cy="4396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6A6B2-C7D0-426C-B999-D44B6A0B9912}"/>
              </a:ext>
            </a:extLst>
          </p:cNvPr>
          <p:cNvSpPr txBox="1"/>
          <p:nvPr/>
        </p:nvSpPr>
        <p:spPr>
          <a:xfrm>
            <a:off x="3255198" y="2310879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Projeto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aberto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24BB8-6207-44A5-8337-EEAE26BDAC8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120987" y="1709248"/>
            <a:ext cx="383042" cy="1023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6CFE40-FA59-4206-BEE1-06B7F815F117}"/>
              </a:ext>
            </a:extLst>
          </p:cNvPr>
          <p:cNvSpPr txBox="1"/>
          <p:nvPr/>
        </p:nvSpPr>
        <p:spPr>
          <a:xfrm>
            <a:off x="5366737" y="1853495"/>
            <a:ext cx="1525993" cy="1200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Propriedades do projeto, renomear projeto ou mover arquivo para novo local (ex: salvar como)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323538" y="1488477"/>
            <a:ext cx="79744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Retorna ao menu inicial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5387623" y="1477621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Novo </a:t>
            </a:r>
            <a:r>
              <a:rPr lang="en-US" sz="1200" dirty="0" err="1">
                <a:solidFill>
                  <a:schemeClr val="tx1"/>
                </a:solidFill>
              </a:rPr>
              <a:t>projeto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148ACA4C-7F1A-4E8F-90CD-D5C9C4859F9C}"/>
              </a:ext>
            </a:extLst>
          </p:cNvPr>
          <p:cNvCxnSpPr>
            <a:cxnSpLocks/>
          </p:cNvCxnSpPr>
          <p:nvPr/>
        </p:nvCxnSpPr>
        <p:spPr>
          <a:xfrm rot="10800000">
            <a:off x="3777265" y="1674496"/>
            <a:ext cx="1589475" cy="54848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1479983" y="5649903"/>
            <a:ext cx="368583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321242" y="5645527"/>
            <a:ext cx="889562" cy="27699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Extensões</a:t>
            </a:r>
            <a:endParaRPr lang="en-US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210804" y="5782634"/>
            <a:ext cx="254720" cy="13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1511171" y="1599390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653D5-5723-49B0-9AF0-BF0195C2560E}"/>
              </a:ext>
            </a:extLst>
          </p:cNvPr>
          <p:cNvSpPr/>
          <p:nvPr/>
        </p:nvSpPr>
        <p:spPr>
          <a:xfrm>
            <a:off x="2889468" y="1550734"/>
            <a:ext cx="520905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490556" y="1549638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7306884" y="1544621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3DF35A-DE9C-439E-B74E-37906B4993E3}"/>
              </a:ext>
            </a:extLst>
          </p:cNvPr>
          <p:cNvCxnSpPr>
            <a:cxnSpLocks/>
          </p:cNvCxnSpPr>
          <p:nvPr/>
        </p:nvCxnSpPr>
        <p:spPr>
          <a:xfrm>
            <a:off x="6931364" y="1632913"/>
            <a:ext cx="306426" cy="33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1">
            <a:extLst>
              <a:ext uri="{FF2B5EF4-FFF2-40B4-BE49-F238E27FC236}">
                <a16:creationId xmlns:a16="http://schemas.microsoft.com/office/drawing/2014/main" id="{B55F208A-302E-4367-BC27-9EC9D865DF83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3154736" y="1728749"/>
            <a:ext cx="100463" cy="72063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4086556" y="3587917"/>
            <a:ext cx="142664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Ambiente de programação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8B97-F9E1-4BDD-B776-F9B8996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Extensões:  Adicionando mais blocos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43D5-8083-4598-BD25-FF55B7B9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246294"/>
            <a:ext cx="7758640" cy="2871893"/>
          </a:xfrm>
        </p:spPr>
        <p:txBody>
          <a:bodyPr>
            <a:normAutofit/>
          </a:bodyPr>
          <a:lstStyle/>
          <a:p>
            <a:r>
              <a:rPr lang="pt-BR" dirty="0"/>
              <a:t>Quando você inicia o software, nem todos os blocos estão habilitados.</a:t>
            </a:r>
          </a:p>
          <a:p>
            <a:r>
              <a:rPr lang="pt-BR" dirty="0"/>
              <a:t>Clique em “extensões” na parte inferior da paleta de blocos</a:t>
            </a:r>
          </a:p>
          <a:p>
            <a:r>
              <a:rPr lang="pt-BR" dirty="0"/>
              <a:t>Em nossos tutoriais iremos usar “Mais motores” e “Mais movimento” com frequência.</a:t>
            </a:r>
          </a:p>
          <a:p>
            <a:r>
              <a:rPr lang="pt-BR" dirty="0"/>
              <a:t>Esse blocos vão aparecer em abas diferentes quando instalados.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26522-4FF8-4E98-B6C8-8C2C5A25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0164460-B0B5-43C6-9238-9BEBFA2B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3" y="1244742"/>
            <a:ext cx="577824" cy="15683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1849D4-61C4-4275-9248-89FA33AB2167}"/>
              </a:ext>
            </a:extLst>
          </p:cNvPr>
          <p:cNvSpPr/>
          <p:nvPr/>
        </p:nvSpPr>
        <p:spPr>
          <a:xfrm>
            <a:off x="341303" y="2450395"/>
            <a:ext cx="368583" cy="3292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68BFB3-81FE-4BBD-ADA3-A16D06BA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36" y="3150552"/>
            <a:ext cx="1680748" cy="288277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F81A4F-B549-40C2-8CBA-266E9E5C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95" y="3150552"/>
            <a:ext cx="1809459" cy="2871893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BCF16FD-088A-4F24-B071-00F565E1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490202-52F8-4203-8B77-8DAB5AC27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31" y="3150552"/>
            <a:ext cx="4004772" cy="30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Ambiente de programação</a:t>
            </a:r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FDED9-BDEE-40DB-9743-FA594481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34" y="1177604"/>
            <a:ext cx="5826106" cy="5041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157334" y="1140006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Paleta de blocos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355045" y="4487933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1742975" y="1374148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2123906" y="1411820"/>
            <a:ext cx="1059390" cy="5779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2123906" y="1856760"/>
            <a:ext cx="1062287" cy="1514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5B5BA-5CD4-4495-876D-CE19E0A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93" y="1989798"/>
            <a:ext cx="1744422" cy="135490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4357634" y="4777630"/>
            <a:ext cx="1501140" cy="992518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4971125" y="5829300"/>
            <a:ext cx="330411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1CEE04-371E-49D0-97B4-7E6E1060FAEA}"/>
              </a:ext>
            </a:extLst>
          </p:cNvPr>
          <p:cNvSpPr/>
          <p:nvPr/>
        </p:nvSpPr>
        <p:spPr>
          <a:xfrm>
            <a:off x="139900" y="1140006"/>
            <a:ext cx="1547543" cy="4689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3183296" y="1685785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Hub Dashboard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014372" y="1234758"/>
            <a:ext cx="2970136" cy="3909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ambiente principal de programação é onde você vai criar cada programa (chamado de projeto)</a:t>
            </a:r>
          </a:p>
          <a:p>
            <a:r>
              <a:rPr lang="pt-BR" dirty="0"/>
              <a:t>Todos os blocos se encontram na paleta à direita</a:t>
            </a:r>
          </a:p>
          <a:p>
            <a:r>
              <a:rPr lang="pt-BR" dirty="0"/>
              <a:t>O ícone de conexão permite você acessar o Hub Dashboard</a:t>
            </a:r>
          </a:p>
          <a:p>
            <a:r>
              <a:rPr lang="pt-BR" dirty="0"/>
              <a:t>O botão Download/executar lhe permite escolher o modo em que vai baixar programa.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6014372" y="588758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Parar / iniciar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301536" y="5829300"/>
            <a:ext cx="657304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12C217-2EF7-4AC0-8C94-744BC01F8DA2}"/>
              </a:ext>
            </a:extLst>
          </p:cNvPr>
          <p:cNvSpPr/>
          <p:nvPr/>
        </p:nvSpPr>
        <p:spPr>
          <a:xfrm>
            <a:off x="5516142" y="5440680"/>
            <a:ext cx="330411" cy="32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C2F-049E-4E06-A8BE-A3B7B2D56C8B}"/>
              </a:ext>
            </a:extLst>
          </p:cNvPr>
          <p:cNvSpPr txBox="1"/>
          <p:nvPr/>
        </p:nvSpPr>
        <p:spPr>
          <a:xfrm>
            <a:off x="6014372" y="5466914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Visão geral da paleta de blocos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5880" y="1195148"/>
            <a:ext cx="6379629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095F4"/>
                </a:solidFill>
                <a:latin typeface="+mj-lt"/>
              </a:rPr>
              <a:t>Motores </a:t>
            </a:r>
            <a:r>
              <a:rPr lang="mr-IN" sz="1400" b="1" dirty="0">
                <a:solidFill>
                  <a:srgbClr val="0095F4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0095F4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Controla um motor individual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15FCF"/>
                </a:solidFill>
                <a:latin typeface="+mj-lt"/>
              </a:rPr>
              <a:t>Movimento </a:t>
            </a:r>
            <a:r>
              <a:rPr lang="mr-IN" sz="1400" b="1" dirty="0">
                <a:solidFill>
                  <a:srgbClr val="F15FCF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15FCF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Controla dois motores com sincronização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955BF3"/>
                </a:solidFill>
                <a:latin typeface="+mj-lt"/>
              </a:rPr>
              <a:t>Luz – </a:t>
            </a:r>
            <a:r>
              <a:rPr lang="en-US" sz="1400" dirty="0">
                <a:latin typeface="+mj-lt"/>
              </a:rPr>
              <a:t>Programa a matriz 5X5 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C16EE8"/>
                </a:solidFill>
                <a:latin typeface="+mj-lt"/>
              </a:rPr>
              <a:t>Som </a:t>
            </a:r>
            <a:r>
              <a:rPr lang="mr-IN" sz="1400" b="1" dirty="0">
                <a:solidFill>
                  <a:srgbClr val="C16EE8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C16EE8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toca um som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5C800"/>
                </a:solidFill>
                <a:latin typeface="+mj-lt"/>
              </a:rPr>
              <a:t>Eventos </a:t>
            </a:r>
            <a:r>
              <a:rPr lang="pt-BR" sz="1400" b="1" dirty="0">
                <a:solidFill>
                  <a:srgbClr val="F5C800"/>
                </a:solidFill>
                <a:latin typeface="+mj-lt"/>
              </a:rPr>
              <a:t>- </a:t>
            </a:r>
            <a:r>
              <a:rPr lang="en-US" sz="1400" dirty="0">
                <a:latin typeface="+mj-lt"/>
              </a:rPr>
              <a:t>Inicia ações baseadas em eventos (ex: sensores ou timers)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FB31D"/>
                </a:solidFill>
                <a:latin typeface="+mj-lt"/>
              </a:rPr>
              <a:t>Controle </a:t>
            </a:r>
            <a:r>
              <a:rPr lang="mr-IN" sz="1400" b="1" dirty="0">
                <a:solidFill>
                  <a:srgbClr val="FFB31D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FB31D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Loops, se/então etc.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1BCFE9"/>
                </a:solidFill>
                <a:latin typeface="+mj-lt"/>
              </a:rPr>
              <a:t>Sensores </a:t>
            </a:r>
            <a:r>
              <a:rPr lang="mr-IN" sz="1400" b="1" dirty="0">
                <a:solidFill>
                  <a:srgbClr val="1BCFE9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1BCFE9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Lê o valor de um sensor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2B64E"/>
                </a:solidFill>
                <a:latin typeface="+mj-lt"/>
              </a:rPr>
              <a:t>Operadores </a:t>
            </a:r>
            <a:r>
              <a:rPr lang="mr-IN" sz="1400" b="1" dirty="0">
                <a:solidFill>
                  <a:srgbClr val="02B64E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02B64E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Matemática e lógica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F9732"/>
                </a:solidFill>
                <a:latin typeface="+mj-lt"/>
              </a:rPr>
              <a:t>Variavéis - </a:t>
            </a:r>
            <a:r>
              <a:rPr lang="en-US" sz="1400" dirty="0">
                <a:latin typeface="+mj-lt"/>
              </a:rPr>
              <a:t>Armazena dados em uma váriavel ou lista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55455"/>
                </a:solidFill>
                <a:latin typeface="+mj-lt"/>
              </a:rPr>
              <a:t>My Blocks </a:t>
            </a:r>
            <a:r>
              <a:rPr lang="mr-IN" sz="1400" b="1" dirty="0">
                <a:solidFill>
                  <a:srgbClr val="F55455"/>
                </a:solidFill>
                <a:latin typeface="+mj-lt"/>
              </a:rPr>
              <a:t>–</a:t>
            </a:r>
            <a:r>
              <a:rPr lang="pt-BR" sz="1400" b="1" dirty="0">
                <a:solidFill>
                  <a:srgbClr val="F55455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Blocos personalizados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E59D0"/>
                </a:solidFill>
                <a:latin typeface="+mj-lt"/>
              </a:rPr>
              <a:t>Mais moviemento – </a:t>
            </a:r>
            <a:r>
              <a:rPr lang="en-US" sz="1400" dirty="0">
                <a:latin typeface="+mj-lt"/>
              </a:rPr>
              <a:t>Blocos adicionais de movimento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290F8"/>
                </a:solidFill>
                <a:latin typeface="+mj-lt"/>
              </a:rPr>
              <a:t>Mais motores – </a:t>
            </a:r>
            <a:r>
              <a:rPr lang="en-US" sz="1400" dirty="0"/>
              <a:t>Blocos adicionais de motores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13B09B"/>
                </a:solidFill>
                <a:latin typeface="+mj-lt"/>
              </a:rPr>
              <a:t>Clima – </a:t>
            </a:r>
            <a:r>
              <a:rPr lang="en-US" sz="1400" dirty="0">
                <a:latin typeface="+mj-lt"/>
              </a:rPr>
              <a:t>Acessa informações do clima e tempo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EAE9F"/>
                </a:solidFill>
                <a:latin typeface="+mj-lt"/>
              </a:rPr>
              <a:t>Música – </a:t>
            </a:r>
            <a:r>
              <a:rPr lang="en-US" sz="1400" dirty="0">
                <a:latin typeface="+mj-lt"/>
              </a:rPr>
              <a:t>Toca notas musicais e seleciona instrumentos</a:t>
            </a:r>
          </a:p>
          <a:p>
            <a:pPr>
              <a:spcAft>
                <a:spcPts val="600"/>
              </a:spcAft>
            </a:pPr>
            <a:endParaRPr lang="en-US" sz="1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072B-C6E5-4C1E-885E-2B8AC4C0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7E3A3-58D3-4B9D-A102-64EBF202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9" b="9502"/>
          <a:stretch/>
        </p:blipFill>
        <p:spPr>
          <a:xfrm>
            <a:off x="175260" y="1195148"/>
            <a:ext cx="343057" cy="4725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9A228-4895-4822-9660-89C490CF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801531" y="4527740"/>
            <a:ext cx="634340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53B94-9DCF-43B4-9378-2FEE8EDC1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136396" y="4906788"/>
            <a:ext cx="634340" cy="365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78E8BB-93C6-446B-BB4C-175DDB182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048833" y="5278764"/>
            <a:ext cx="634340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C032E-1C90-4212-B7DB-C43CC3390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770736" y="5578126"/>
            <a:ext cx="63434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3944472" cy="508260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Você deve se conectar ao Hub para acessar esta secção.</a:t>
            </a:r>
          </a:p>
          <a:p>
            <a:r>
              <a:rPr lang="pt-BR" dirty="0"/>
              <a:t>Essa secção é útil para:</a:t>
            </a:r>
          </a:p>
          <a:p>
            <a:pPr lvl="1"/>
            <a:r>
              <a:rPr lang="pt-BR" dirty="0"/>
              <a:t>Verificar o nível de bateria</a:t>
            </a:r>
          </a:p>
          <a:p>
            <a:pPr lvl="1"/>
            <a:r>
              <a:rPr lang="pt-BR" dirty="0"/>
              <a:t>Verificar a versão do Hub OS</a:t>
            </a:r>
          </a:p>
          <a:p>
            <a:pPr lvl="1"/>
            <a:r>
              <a:rPr lang="pt-BR" dirty="0"/>
              <a:t>Valores do sensor giroscópio</a:t>
            </a:r>
          </a:p>
          <a:p>
            <a:pPr lvl="1"/>
            <a:r>
              <a:rPr lang="pt-BR" dirty="0"/>
              <a:t>Verificar quais motores e sensores estão conectados</a:t>
            </a:r>
          </a:p>
          <a:p>
            <a:pPr lvl="1"/>
            <a:r>
              <a:rPr lang="pt-BR" dirty="0"/>
              <a:t>Verificar valores em tempo real de motores e sensores.</a:t>
            </a:r>
          </a:p>
          <a:p>
            <a:r>
              <a:rPr lang="pt-BR" dirty="0"/>
              <a:t>Você também pode renomear o seu Hub clicando nos três pontos (...)</a:t>
            </a:r>
          </a:p>
          <a:p>
            <a:r>
              <a:rPr lang="pt-BR" dirty="0"/>
              <a:t>A opção “gerenciar programas” tem uma lista de todos os programa do Hub (máximo de 20). Use essa secção para reordenar os programas.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1FDE9-2913-4DA4-BF4B-E018E639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D9D58-FF47-471D-A89A-6A6F1408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38" y="1228155"/>
            <a:ext cx="3490866" cy="271138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E5F645-480D-42A8-9EC8-71B887C2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24" y="4275095"/>
            <a:ext cx="4221480" cy="1196340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4A9D7-4E9F-472C-95EA-91C2B8C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sz="900" dirty="0"/>
              <a:t>Copyright © 2020 SPIKE Prime Lessons (primelessons.org) CC-BY-NC-SA.  (Last edit: 1/9/2020)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EBAC3-6959-4251-9B4B-72854BE0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/>
              <a:t>Download vs. 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1D918-8D6F-4598-AE09-C01B52B97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85" t="69665" r="1367" b="9477"/>
          <a:stretch/>
        </p:blipFill>
        <p:spPr>
          <a:xfrm>
            <a:off x="237913" y="1377633"/>
            <a:ext cx="3441098" cy="2278380"/>
          </a:xfrm>
          <a:prstGeom prst="rect">
            <a:avLst/>
          </a:prstGeom>
          <a:ln w="38100">
            <a:solidFill>
              <a:srgbClr val="FFD5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DDC58-F2EE-4021-A157-7BC00FA71B0F}"/>
              </a:ext>
            </a:extLst>
          </p:cNvPr>
          <p:cNvSpPr txBox="1"/>
          <p:nvPr/>
        </p:nvSpPr>
        <p:spPr>
          <a:xfrm>
            <a:off x="3790527" y="1235287"/>
            <a:ext cx="5184140" cy="325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pt-BR" dirty="0">
                <a:solidFill>
                  <a:schemeClr val="tx2"/>
                </a:solidFill>
              </a:rPr>
              <a:t>Download: O programa roda no Hub e pode ser usado a qualquer momento, com ou sem, o PC.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pt-BR" dirty="0">
                <a:solidFill>
                  <a:schemeClr val="tx2"/>
                </a:solidFill>
              </a:rPr>
              <a:t>Streaming: O programa roda no PC e controla os motores do robô.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pt-BR" dirty="0">
                <a:solidFill>
                  <a:schemeClr val="tx2"/>
                </a:solidFill>
              </a:rPr>
              <a:t>Isso leva a um tempo de resposta maior no robô, mas permite usar IoT (Internet das coisas) para funções como previsão do tempo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pt-BR" dirty="0">
                <a:solidFill>
                  <a:schemeClr val="tx2"/>
                </a:solidFill>
              </a:rPr>
              <a:t>Nota: Equipes de FLL devem usar o modo Download em competições.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CC88A3-09F9-4E1F-89DD-765EDF3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6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7D28C5-E7CA-493B-858B-7A19FE33F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73" y="3998955"/>
            <a:ext cx="3186256" cy="2229746"/>
          </a:xfrm>
          <a:prstGeom prst="rect">
            <a:avLst/>
          </a:prstGeom>
          <a:ln>
            <a:solidFill>
              <a:srgbClr val="FFD5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99B84-BCC1-4BA3-B95D-5928C7004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0"/>
          <a:stretch/>
        </p:blipFill>
        <p:spPr>
          <a:xfrm>
            <a:off x="159493" y="1177853"/>
            <a:ext cx="3520970" cy="252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Conectando ao hub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42080" y="1242219"/>
            <a:ext cx="5042427" cy="2756736"/>
          </a:xfrm>
        </p:spPr>
        <p:txBody>
          <a:bodyPr>
            <a:normAutofit/>
          </a:bodyPr>
          <a:lstStyle/>
          <a:p>
            <a:r>
              <a:rPr lang="pt-BR" dirty="0"/>
              <a:t>O software se conectará automaticamente se você estiver usando USB</a:t>
            </a:r>
          </a:p>
          <a:p>
            <a:r>
              <a:rPr lang="pt-BR" dirty="0"/>
              <a:t>Para se conectar através do Bluetooth, clique no ícone de conexão.</a:t>
            </a:r>
          </a:p>
          <a:p>
            <a:r>
              <a:rPr lang="pt-BR" dirty="0"/>
              <a:t>Ative o Bluetooth pressionando o botão de Bluetooth no Hub</a:t>
            </a:r>
          </a:p>
          <a:p>
            <a:r>
              <a:rPr lang="pt-BR" dirty="0"/>
              <a:t>Seu Hub irá aparecer na lista. Aperte “conectar” no seu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5462" y="1374409"/>
            <a:ext cx="325641" cy="312615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571103" y="1374409"/>
            <a:ext cx="2545726" cy="2624546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930573" y="1687024"/>
            <a:ext cx="314889" cy="2333565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C181B5-2EA1-4C01-B42F-745681F8FFEE}"/>
              </a:ext>
            </a:extLst>
          </p:cNvPr>
          <p:cNvSpPr/>
          <p:nvPr/>
        </p:nvSpPr>
        <p:spPr>
          <a:xfrm>
            <a:off x="2248160" y="5903537"/>
            <a:ext cx="551081" cy="325164"/>
          </a:xfrm>
          <a:prstGeom prst="rect">
            <a:avLst/>
          </a:prstGeom>
          <a:noFill/>
          <a:ln w="1905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6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CRéditos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Esse tutorial foi criado por Sanjay Seshan e Arvind Seshan para SPIKE Prime Lessons</a:t>
            </a:r>
          </a:p>
          <a:p>
            <a:r>
              <a:rPr lang="en-US" sz="1600" dirty="0"/>
              <a:t>Mais tutoriais em </a:t>
            </a:r>
            <a:r>
              <a:rPr lang="en-US" sz="1600" dirty="0">
                <a:hlinkClick r:id="rId2"/>
              </a:rPr>
              <a:t>www.primelessons.org</a:t>
            </a:r>
            <a:endParaRPr lang="en-US" sz="1600" dirty="0"/>
          </a:p>
          <a:p>
            <a:r>
              <a:rPr lang="en-US" sz="1600" dirty="0"/>
              <a:t>Traduzido para o português por Lucas Colonna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Attribution-NonCommercial-ShareAlike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pt-BR" dirty="0"/>
              <a:t>Aprender como o Hub funciona</a:t>
            </a:r>
          </a:p>
          <a:p>
            <a:r>
              <a:rPr lang="pt-BR" dirty="0"/>
              <a:t>Aprender sobre as funções principais do software</a:t>
            </a:r>
          </a:p>
          <a:p>
            <a:r>
              <a:rPr lang="pt-BR" dirty="0"/>
              <a:t>Aprender como se conectar ao Hub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FEE34A32-27D6-4080-BD6B-C5454C87D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r="12411"/>
          <a:stretch/>
        </p:blipFill>
        <p:spPr>
          <a:xfrm>
            <a:off x="3934047" y="1917370"/>
            <a:ext cx="4401879" cy="43491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6F4A1649-7C80-4B1E-9F27-D081E3EA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5" r="30665" b="7070"/>
          <a:stretch/>
        </p:blipFill>
        <p:spPr>
          <a:xfrm>
            <a:off x="5127416" y="1045681"/>
            <a:ext cx="3194760" cy="4962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botões do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Colocar o Bluetooth em modo de pareamento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Botão direito para navegar entre programações no menu inicial.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Botão esquerdo para navegar entre programações no menu inicial.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Selecionar ou sair de um programa ativado. Segure por 5 segundos para desligar. Aperte para ligar o Hub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tela do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Matriz LED 5x5 pode ser usada para animações e também para selecionar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Padrões na tela representam diferentes programas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Use as setas/botão central para navegar e iniciar programas.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Você pode ter no máximo 20 programas.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Portas, motores e sensores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15998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 Hub tem 6 portas (A-F)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Qualquer porta pode ser usada para qualquer motor ou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O Kit base vem como um motor grande, dois motores médios, um sensor de força, um sensor de distância, um sensor de cor e um giroscópio de 6 eixos integrado ao Hub.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12" name="Picture 11" descr="A wedding cake&#10;&#10;Description automatically generated">
            <a:extLst>
              <a:ext uri="{FF2B5EF4-FFF2-40B4-BE49-F238E27FC236}">
                <a16:creationId xmlns:a16="http://schemas.microsoft.com/office/drawing/2014/main" id="{5DAF6454-B865-4E4A-A449-76D9C219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41974"/>
            <a:ext cx="5547360" cy="4160520"/>
          </a:xfrm>
          <a:prstGeom prst="rect">
            <a:avLst/>
          </a:prstGeom>
        </p:spPr>
      </p:pic>
      <p:pic>
        <p:nvPicPr>
          <p:cNvPr id="14" name="Picture 13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C96DC630-2992-4C16-A21F-6ACBAD4F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5" r="30665" b="7070"/>
          <a:stretch/>
        </p:blipFill>
        <p:spPr>
          <a:xfrm>
            <a:off x="6199148" y="2717119"/>
            <a:ext cx="2167612" cy="336703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A509F-8B8C-463E-AEA7-A7CC9881C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" t="8578" r="7594" b="2448"/>
          <a:stretch/>
        </p:blipFill>
        <p:spPr>
          <a:xfrm>
            <a:off x="4955279" y="1854040"/>
            <a:ext cx="3083821" cy="2384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6ACA5-4108-4FCB-89A4-CA6C35B5B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4" t="8577" r="7439" b="2449"/>
          <a:stretch/>
        </p:blipFill>
        <p:spPr>
          <a:xfrm>
            <a:off x="746760" y="1854039"/>
            <a:ext cx="3025140" cy="2384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5309F-C679-4AAA-B806-21511FD6B489}"/>
              </a:ext>
            </a:extLst>
          </p:cNvPr>
          <p:cNvSpPr txBox="1"/>
          <p:nvPr/>
        </p:nvSpPr>
        <p:spPr>
          <a:xfrm>
            <a:off x="746760" y="4540238"/>
            <a:ext cx="7292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Siga as etapas na tela e depois clique em “Começar” para acessar o ambiente de programação</a:t>
            </a:r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1382DE09-E332-46AA-A2F8-D3D3DEBE21C0}"/>
              </a:ext>
            </a:extLst>
          </p:cNvPr>
          <p:cNvSpPr/>
          <p:nvPr/>
        </p:nvSpPr>
        <p:spPr>
          <a:xfrm>
            <a:off x="4155179" y="2419432"/>
            <a:ext cx="416821" cy="7880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5D965-5060-48CF-9430-3CB20D5EA78B}"/>
              </a:ext>
            </a:extLst>
          </p:cNvPr>
          <p:cNvSpPr/>
          <p:nvPr/>
        </p:nvSpPr>
        <p:spPr>
          <a:xfrm>
            <a:off x="3279334" y="2813458"/>
            <a:ext cx="377743" cy="403795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D7784D-EAFD-430E-BC76-6BE5657874D7}"/>
              </a:ext>
            </a:extLst>
          </p:cNvPr>
          <p:cNvSpPr/>
          <p:nvPr/>
        </p:nvSpPr>
        <p:spPr>
          <a:xfrm>
            <a:off x="6743716" y="3622249"/>
            <a:ext cx="941755" cy="403795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CB8BCE-9AB8-4DC3-AE6C-6F7ABC1D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3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inicial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8A0F75-9ECB-4387-8525-75C5E105A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6" t="11379" r="11056" b="6389"/>
          <a:stretch/>
        </p:blipFill>
        <p:spPr>
          <a:xfrm>
            <a:off x="1327574" y="2353812"/>
            <a:ext cx="4788747" cy="373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241005" y="4357883"/>
            <a:ext cx="1018837" cy="461665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Criar novo projeto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848FE-BC61-4EAB-A5B3-01403DFE5404}"/>
              </a:ext>
            </a:extLst>
          </p:cNvPr>
          <p:cNvSpPr txBox="1"/>
          <p:nvPr/>
        </p:nvSpPr>
        <p:spPr>
          <a:xfrm>
            <a:off x="7062195" y="2389782"/>
            <a:ext cx="1432262" cy="276999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Abrir projeto salvo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V="1">
            <a:off x="1259842" y="4595194"/>
            <a:ext cx="29125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F1472-35E6-4E7F-BF83-7E7EC1D9EBFE}"/>
              </a:ext>
            </a:extLst>
          </p:cNvPr>
          <p:cNvCxnSpPr>
            <a:cxnSpLocks/>
          </p:cNvCxnSpPr>
          <p:nvPr/>
        </p:nvCxnSpPr>
        <p:spPr>
          <a:xfrm flipH="1">
            <a:off x="4960833" y="2528282"/>
            <a:ext cx="20666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2871746" y="1425459"/>
            <a:ext cx="961813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Adicionar unidades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3931847" y="1261614"/>
            <a:ext cx="961813" cy="646331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Instruções de montagem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>
            <a:off x="3670999" y="1887124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B773-627F-4673-8782-2FFFB6A0E219}"/>
              </a:ext>
            </a:extLst>
          </p:cNvPr>
          <p:cNvCxnSpPr>
            <a:cxnSpLocks/>
          </p:cNvCxnSpPr>
          <p:nvPr/>
        </p:nvCxnSpPr>
        <p:spPr>
          <a:xfrm>
            <a:off x="4107879" y="1880936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BC6C9-2212-48E1-89C5-2DD7A18E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2533015"/>
            <a:ext cx="3227692" cy="252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8B1E8D-AD3D-482B-8113-768BD88E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9635" r="9599" b="6064"/>
          <a:stretch/>
        </p:blipFill>
        <p:spPr>
          <a:xfrm>
            <a:off x="392200" y="2469480"/>
            <a:ext cx="3393962" cy="26395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/>
              <a:t>Acessando menu de ajuda</a:t>
            </a:r>
          </a:p>
        </p:txBody>
      </p:sp>
      <p:sp>
        <p:nvSpPr>
          <p:cNvPr id="7" name="Rectangle 6"/>
          <p:cNvSpPr/>
          <p:nvPr/>
        </p:nvSpPr>
        <p:spPr>
          <a:xfrm>
            <a:off x="3430301" y="2486496"/>
            <a:ext cx="355861" cy="32643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59350" y="3614790"/>
            <a:ext cx="748277" cy="1117830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558663-AD63-4EE8-B4FC-D21C980C7975}"/>
              </a:ext>
            </a:extLst>
          </p:cNvPr>
          <p:cNvSpPr txBox="1">
            <a:spLocks/>
          </p:cNvSpPr>
          <p:nvPr/>
        </p:nvSpPr>
        <p:spPr>
          <a:xfrm>
            <a:off x="155088" y="1140007"/>
            <a:ext cx="8851752" cy="98793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pt-BR" dirty="0"/>
              <a:t>Clique no ícone de configuração na tela inicial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Navegue até o menu de ajuda na coluna direita.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C94414-E602-4C2B-8F20-18A7FCDF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0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Adicionando Unidades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634FE-E111-4AEE-9D31-956A24518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367" y="2685332"/>
            <a:ext cx="4539579" cy="3281128"/>
          </a:xfrm>
          <a:ln w="28575">
            <a:solidFill>
              <a:srgbClr val="FFD50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71F5C-18E0-4D39-B373-8D21EE5D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8F8952-321D-420D-BAAE-6D70476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2685332"/>
            <a:ext cx="4213245" cy="3265888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8809247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Planos de aula podem ser achados na secção Unidades a partir do menu inicial</a:t>
            </a:r>
          </a:p>
          <a:p>
            <a:r>
              <a:rPr lang="pt-BR" dirty="0"/>
              <a:t>Selecione o módulo desejado e clique me Download</a:t>
            </a:r>
          </a:p>
          <a:p>
            <a:r>
              <a:rPr lang="pt-BR" dirty="0"/>
              <a:t>O módulo para FLL se chama “Pronto para competição”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1151</Words>
  <Application>Microsoft Office PowerPoint</Application>
  <PresentationFormat>Apresentação na tela (4:3)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Gill Sans MT</vt:lpstr>
      <vt:lpstr>Helvetica Neue</vt:lpstr>
      <vt:lpstr>Wingdings 2</vt:lpstr>
      <vt:lpstr>Dividend</vt:lpstr>
      <vt:lpstr>Introdução ao HUB &amp; software</vt:lpstr>
      <vt:lpstr>objetivos</vt:lpstr>
      <vt:lpstr>Os botões do hub</vt:lpstr>
      <vt:lpstr>A tela do hub</vt:lpstr>
      <vt:lpstr>Portas, motores e sensores</vt:lpstr>
      <vt:lpstr>Introdução</vt:lpstr>
      <vt:lpstr>Menu inicial</vt:lpstr>
      <vt:lpstr>Acessando menu de ajuda</vt:lpstr>
      <vt:lpstr>Adicionando Unidades</vt:lpstr>
      <vt:lpstr>Básicos da programação</vt:lpstr>
      <vt:lpstr>Extensões:  Adicionando mais blocos</vt:lpstr>
      <vt:lpstr>Ambiente de programação</vt:lpstr>
      <vt:lpstr>Visão geral da paleta de blocos</vt:lpstr>
      <vt:lpstr>HUB DASHBOARD</vt:lpstr>
      <vt:lpstr>Download vs. streaming</vt:lpstr>
      <vt:lpstr>Conectando ao hub</vt:lpstr>
      <vt:lpstr>CRéditos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Lucas Colonna</cp:lastModifiedBy>
  <cp:revision>118</cp:revision>
  <dcterms:created xsi:type="dcterms:W3CDTF">2016-07-04T02:35:12Z</dcterms:created>
  <dcterms:modified xsi:type="dcterms:W3CDTF">2020-06-06T18:59:34Z</dcterms:modified>
</cp:coreProperties>
</file>